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omputer Says No" pitchFamily="2" charset="0"/>
      <p:regular r:id="rId17"/>
    </p:embeddedFont>
    <p:embeddedFont>
      <p:font typeface="HK Modular" pitchFamily="2" charset="77"/>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26" autoAdjust="0"/>
  </p:normalViewPr>
  <p:slideViewPr>
    <p:cSldViewPr>
      <p:cViewPr varScale="1">
        <p:scale>
          <a:sx n="70" d="100"/>
          <a:sy n="70" d="100"/>
        </p:scale>
        <p:origin x="84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01.05.2023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creating a compelling and challenging Bullet Hell game, you can attract players who share your passion for the genre and create a community around your game. By creating a high-quality Bullet Hell game,  because one of us really love this game, but he think that this game should have a better quality of particle effects, and animation, so we are planning to give a better visualization of this game.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a player, you find yourself in the middle of a fast-paced, intense and challenging world of a bullet hell game. You are tasked with piloting a spacecraft, navigating through a never-ending barrage of enemy fire, and defeating relentless waves of foes.</a:t>
            </a:r>
          </a:p>
          <a:p>
            <a:endParaRPr lang="en-US"/>
          </a:p>
          <a:p>
            <a:r>
              <a:rPr lang="en-US"/>
              <a:t>At the start of your journey, you are given a choice of spacecrafts to pilot, each with unique weapons and abilities. As you progress, you will unlock even more powerful ships and upgrade your weapons, giving you the tools you need to survive against increasingly difficult odds.</a:t>
            </a:r>
          </a:p>
          <a:p>
            <a:endParaRPr lang="en-US"/>
          </a:p>
          <a:p>
            <a:r>
              <a:rPr lang="en-US"/>
              <a:t>The action takes place on a 2D plane, with your ship constantly moving forward, dodging and weaving around the relentless hail of enemy bullets. The screen is filled with vibrant, eye-catching graphics and the pulse-pounding sound effects will have you on the edge of your seat.</a:t>
            </a:r>
          </a:p>
          <a:p>
            <a:endParaRPr lang="en-US"/>
          </a:p>
          <a:p>
            <a:r>
              <a:rPr lang="en-US"/>
              <a:t>With each level, the challenge intensifies, as you face faster and more deadly foes. But with each victory, you gain experience, unlocking new abilities and upgrading your weapons. And as you progress, you'll encounter powerful bosses, each with their own unique attacks and strategies to defeat.</a:t>
            </a:r>
          </a:p>
          <a:p>
            <a:endParaRPr lang="en-US"/>
          </a:p>
          <a:p>
            <a:r>
              <a:rPr lang="en-US"/>
              <a:t>As the player, you will experience the thrill of dodging bullets, the rush of victory, and the satisfaction of unlocking new abilities and upgrading your weapons. The game is designed to be both challenging and accessible, allowing players of all skill levels to enjoy the bullet hell experience.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www.engadget.com/vampire-survivors-is-getting-an-animated-television-series-165532824.html"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53979" y="77150"/>
            <a:ext cx="19195957" cy="10209850"/>
          </a:xfrm>
          <a:prstGeom prst="rect">
            <a:avLst/>
          </a:prstGeom>
        </p:spPr>
      </p:pic>
      <p:sp>
        <p:nvSpPr>
          <p:cNvPr id="4" name="TextBox 4"/>
          <p:cNvSpPr txBox="1"/>
          <p:nvPr/>
        </p:nvSpPr>
        <p:spPr>
          <a:xfrm>
            <a:off x="1173769" y="1501066"/>
            <a:ext cx="15940460" cy="553998"/>
          </a:xfrm>
          <a:prstGeom prst="rect">
            <a:avLst/>
          </a:prstGeom>
        </p:spPr>
        <p:txBody>
          <a:bodyPr lIns="0" tIns="0" rIns="0" bIns="0" rtlCol="0" anchor="t">
            <a:spAutoFit/>
          </a:bodyPr>
          <a:lstStyle/>
          <a:p>
            <a:pPr marL="0" lvl="0" indent="0" algn="ctr"/>
            <a:r>
              <a:rPr lang="en-US" spc="756" dirty="0">
                <a:solidFill>
                  <a:schemeClr val="bg1"/>
                </a:solidFill>
                <a:latin typeface="HK Modular"/>
              </a:rPr>
              <a:t>SOFTWARE STUDIO </a:t>
            </a:r>
          </a:p>
          <a:p>
            <a:pPr marL="0" lvl="0" indent="0" algn="ctr"/>
            <a:r>
              <a:rPr lang="en-US" spc="756" dirty="0">
                <a:solidFill>
                  <a:schemeClr val="bg1"/>
                </a:solidFill>
                <a:latin typeface="HK Modular"/>
              </a:rPr>
              <a:t>FINAL PROJECT PROPOSAL</a:t>
            </a:r>
          </a:p>
        </p:txBody>
      </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905319" y="8831061"/>
            <a:ext cx="477363" cy="427239"/>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161812" y="8831061"/>
            <a:ext cx="477363" cy="427239"/>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648825" y="8831061"/>
            <a:ext cx="477363" cy="427239"/>
          </a:xfrm>
          <a:prstGeom prst="rect">
            <a:avLst/>
          </a:prstGeom>
        </p:spPr>
      </p:pic>
      <p:sp>
        <p:nvSpPr>
          <p:cNvPr id="8" name="TextBox 8"/>
          <p:cNvSpPr txBox="1"/>
          <p:nvPr/>
        </p:nvSpPr>
        <p:spPr>
          <a:xfrm>
            <a:off x="4106334" y="5657829"/>
            <a:ext cx="10552696" cy="2574107"/>
          </a:xfrm>
          <a:prstGeom prst="rect">
            <a:avLst/>
          </a:prstGeom>
        </p:spPr>
        <p:txBody>
          <a:bodyPr lIns="0" tIns="0" rIns="0" bIns="0" rtlCol="0" anchor="t">
            <a:spAutoFit/>
          </a:bodyPr>
          <a:lstStyle/>
          <a:p>
            <a:pPr algn="ctr">
              <a:lnSpc>
                <a:spcPts val="3981"/>
              </a:lnSpc>
            </a:pPr>
            <a:r>
              <a:rPr lang="en-US" sz="5040" spc="252">
                <a:solidFill>
                  <a:srgbClr val="FFFFFF"/>
                </a:solidFill>
                <a:latin typeface="Computer Says No"/>
              </a:rPr>
              <a:t>Gerraldo 108006218</a:t>
            </a:r>
          </a:p>
          <a:p>
            <a:pPr algn="ctr">
              <a:lnSpc>
                <a:spcPts val="3981"/>
              </a:lnSpc>
            </a:pPr>
            <a:r>
              <a:rPr lang="en-US" sz="5040" spc="252">
                <a:solidFill>
                  <a:srgbClr val="FFFFFF"/>
                </a:solidFill>
                <a:latin typeface="Computer Says No"/>
              </a:rPr>
              <a:t>Gilbert 108006235</a:t>
            </a:r>
          </a:p>
          <a:p>
            <a:pPr algn="ctr">
              <a:lnSpc>
                <a:spcPts val="3981"/>
              </a:lnSpc>
            </a:pPr>
            <a:r>
              <a:rPr lang="en-US" sz="5040" spc="252">
                <a:solidFill>
                  <a:srgbClr val="FFFFFF"/>
                </a:solidFill>
                <a:latin typeface="Computer Says No"/>
              </a:rPr>
              <a:t>Stella 108006213</a:t>
            </a:r>
          </a:p>
          <a:p>
            <a:pPr algn="ctr">
              <a:lnSpc>
                <a:spcPts val="3981"/>
              </a:lnSpc>
            </a:pPr>
            <a:r>
              <a:rPr lang="en-US" sz="5040" spc="252">
                <a:solidFill>
                  <a:srgbClr val="FFFFFF"/>
                </a:solidFill>
                <a:latin typeface="Computer Says No"/>
              </a:rPr>
              <a:t>Terrence 108006228</a:t>
            </a:r>
          </a:p>
          <a:p>
            <a:pPr algn="ctr">
              <a:lnSpc>
                <a:spcPts val="3981"/>
              </a:lnSpc>
            </a:pPr>
            <a:r>
              <a:rPr lang="en-US" sz="5040" spc="252">
                <a:solidFill>
                  <a:srgbClr val="FFFFFF"/>
                </a:solidFill>
                <a:latin typeface="Computer Says No"/>
              </a:rPr>
              <a:t>Vicky 108006220</a:t>
            </a:r>
          </a:p>
        </p:txBody>
      </p:sp>
      <p:sp>
        <p:nvSpPr>
          <p:cNvPr id="9" name="TextBox 5">
            <a:extLst>
              <a:ext uri="{FF2B5EF4-FFF2-40B4-BE49-F238E27FC236}">
                <a16:creationId xmlns:a16="http://schemas.microsoft.com/office/drawing/2014/main" id="{CD16F0A8-FFD3-0D6E-E94D-3D1935109AB3}"/>
              </a:ext>
            </a:extLst>
          </p:cNvPr>
          <p:cNvSpPr txBox="1"/>
          <p:nvPr/>
        </p:nvSpPr>
        <p:spPr>
          <a:xfrm>
            <a:off x="-1361801" y="3278019"/>
            <a:ext cx="20534240" cy="1171796"/>
          </a:xfrm>
          <a:prstGeom prst="rect">
            <a:avLst/>
          </a:prstGeom>
        </p:spPr>
        <p:txBody>
          <a:bodyPr wrap="square" lIns="0" tIns="0" rIns="0" bIns="0" rtlCol="0" anchor="t">
            <a:spAutoFit/>
          </a:bodyPr>
          <a:lstStyle/>
          <a:p>
            <a:pPr marL="0" lvl="0" indent="0" algn="ctr">
              <a:lnSpc>
                <a:spcPts val="8680"/>
              </a:lnSpc>
              <a:spcBef>
                <a:spcPct val="0"/>
              </a:spcBef>
            </a:pPr>
            <a:r>
              <a:rPr lang="en-US" sz="9600" b="1" spc="1054" dirty="0">
                <a:solidFill>
                  <a:srgbClr val="02FFFF"/>
                </a:solidFill>
                <a:latin typeface="American Typewriter" panose="02090604020004020304" pitchFamily="18" charset="77"/>
              </a:rPr>
              <a:t>SURVIVAL SHOOTER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21336" y="0"/>
            <a:ext cx="18288000" cy="10287000"/>
          </a:xfrm>
          <a:prstGeom prst="rect">
            <a:avLst/>
          </a:prstGeom>
        </p:spPr>
      </p:pic>
      <p:sp>
        <p:nvSpPr>
          <p:cNvPr id="3" name="AutoShape 3"/>
          <p:cNvSpPr/>
          <p:nvPr/>
        </p:nvSpPr>
        <p:spPr>
          <a:xfrm>
            <a:off x="3825053" y="923925"/>
            <a:ext cx="10637893" cy="0"/>
          </a:xfrm>
          <a:prstGeom prst="line">
            <a:avLst/>
          </a:prstGeom>
          <a:ln w="47625" cap="flat">
            <a:solidFill>
              <a:srgbClr val="00FFFF"/>
            </a:solidFill>
            <a:prstDash val="solid"/>
            <a:headEnd type="oval" w="lg" len="lg"/>
            <a:tailEnd type="oval" w="lg" len="lg"/>
          </a:ln>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905319" y="757930"/>
            <a:ext cx="477363" cy="427239"/>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161812" y="757930"/>
            <a:ext cx="477363" cy="427239"/>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648825" y="757930"/>
            <a:ext cx="477363" cy="427239"/>
          </a:xfrm>
          <a:prstGeom prst="rect">
            <a:avLst/>
          </a:prstGeom>
        </p:spPr>
      </p:pic>
      <p:sp>
        <p:nvSpPr>
          <p:cNvPr id="7" name="TextBox 7"/>
          <p:cNvSpPr txBox="1"/>
          <p:nvPr/>
        </p:nvSpPr>
        <p:spPr>
          <a:xfrm>
            <a:off x="2400760" y="3465087"/>
            <a:ext cx="13486480" cy="1777365"/>
          </a:xfrm>
          <a:prstGeom prst="rect">
            <a:avLst/>
          </a:prstGeom>
        </p:spPr>
        <p:txBody>
          <a:bodyPr lIns="0" tIns="0" rIns="0" bIns="0" rtlCol="0" anchor="t">
            <a:spAutoFit/>
          </a:bodyPr>
          <a:lstStyle/>
          <a:p>
            <a:pPr marL="0" lvl="0" indent="0" algn="ctr">
              <a:lnSpc>
                <a:spcPts val="14560"/>
              </a:lnSpc>
              <a:spcBef>
                <a:spcPct val="0"/>
              </a:spcBef>
            </a:pPr>
            <a:r>
              <a:rPr lang="en-US" sz="10400" spc="1768" dirty="0">
                <a:solidFill>
                  <a:srgbClr val="FFFFFF"/>
                </a:solidFill>
                <a:latin typeface="American Typewriter" panose="02090604020004020304" pitchFamily="18" charset="77"/>
              </a:rPr>
              <a:t>THANK YOU</a:t>
            </a:r>
          </a:p>
        </p:txBody>
      </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9427" r="50454"/>
          <a:stretch>
            <a:fillRect/>
          </a:stretch>
        </p:blipFill>
        <p:spPr>
          <a:xfrm>
            <a:off x="557645" y="6466325"/>
            <a:ext cx="5333070" cy="3374145"/>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0454" t="39427"/>
          <a:stretch>
            <a:fillRect/>
          </a:stretch>
        </p:blipFill>
        <p:spPr>
          <a:xfrm>
            <a:off x="12397285" y="6466325"/>
            <a:ext cx="5333070" cy="33741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78867"/>
          <a:stretch>
            <a:fillRect/>
          </a:stretch>
        </p:blipFill>
        <p:spPr>
          <a:xfrm rot="-5400000">
            <a:off x="-2601902" y="4659302"/>
            <a:ext cx="8177065" cy="915861"/>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78867"/>
          <a:stretch>
            <a:fillRect/>
          </a:stretch>
        </p:blipFill>
        <p:spPr>
          <a:xfrm rot="5400000">
            <a:off x="12712837" y="4659302"/>
            <a:ext cx="8177065" cy="915861"/>
          </a:xfrm>
          <a:prstGeom prst="rect">
            <a:avLst/>
          </a:prstGeom>
        </p:spPr>
      </p:pic>
      <p:sp>
        <p:nvSpPr>
          <p:cNvPr id="5" name="TextBox 5"/>
          <p:cNvSpPr txBox="1"/>
          <p:nvPr/>
        </p:nvSpPr>
        <p:spPr>
          <a:xfrm>
            <a:off x="1744213" y="914400"/>
            <a:ext cx="14266242" cy="1052195"/>
          </a:xfrm>
          <a:prstGeom prst="rect">
            <a:avLst/>
          </a:prstGeom>
        </p:spPr>
        <p:txBody>
          <a:bodyPr lIns="0" tIns="0" rIns="0" bIns="0" rtlCol="0" anchor="t">
            <a:spAutoFit/>
          </a:bodyPr>
          <a:lstStyle/>
          <a:p>
            <a:pPr marL="0" lvl="0" indent="0" algn="ctr">
              <a:lnSpc>
                <a:spcPts val="8680"/>
              </a:lnSpc>
              <a:spcBef>
                <a:spcPct val="0"/>
              </a:spcBef>
            </a:pPr>
            <a:r>
              <a:rPr lang="en-US" sz="6200" spc="1054" dirty="0">
                <a:solidFill>
                  <a:srgbClr val="FFFFFF"/>
                </a:solidFill>
                <a:latin typeface="American Typewriter" panose="02090604020004020304" pitchFamily="18" charset="77"/>
              </a:rPr>
              <a:t>TABLE OF CONTENT</a:t>
            </a:r>
          </a:p>
        </p:txBody>
      </p:sp>
      <p:sp>
        <p:nvSpPr>
          <p:cNvPr id="6" name="TextBox 6"/>
          <p:cNvSpPr txBox="1"/>
          <p:nvPr/>
        </p:nvSpPr>
        <p:spPr>
          <a:xfrm>
            <a:off x="1486630" y="3015537"/>
            <a:ext cx="14523825" cy="5903140"/>
          </a:xfrm>
          <a:prstGeom prst="rect">
            <a:avLst/>
          </a:prstGeom>
        </p:spPr>
        <p:txBody>
          <a:bodyPr lIns="0" tIns="0" rIns="0" bIns="0" rtlCol="0" anchor="t">
            <a:spAutoFit/>
          </a:bodyPr>
          <a:lstStyle/>
          <a:p>
            <a:pPr marL="1751318" lvl="1" indent="-875659">
              <a:lnSpc>
                <a:spcPts val="5678"/>
              </a:lnSpc>
              <a:buFont typeface="Arial"/>
              <a:buChar char="•"/>
            </a:pPr>
            <a:r>
              <a:rPr lang="en-US" sz="8111" spc="405">
                <a:solidFill>
                  <a:srgbClr val="00FFFF"/>
                </a:solidFill>
                <a:latin typeface="Computer Says No Bold"/>
              </a:rPr>
              <a:t>Motivation </a:t>
            </a:r>
          </a:p>
          <a:p>
            <a:pPr marL="1751318" lvl="1" indent="-875659">
              <a:lnSpc>
                <a:spcPts val="5678"/>
              </a:lnSpc>
              <a:buFont typeface="Arial"/>
              <a:buChar char="•"/>
            </a:pPr>
            <a:r>
              <a:rPr lang="en-US" sz="8111" spc="405">
                <a:solidFill>
                  <a:srgbClr val="00FFFF"/>
                </a:solidFill>
                <a:latin typeface="Computer Says No Bold"/>
              </a:rPr>
              <a:t>User Story </a:t>
            </a:r>
          </a:p>
          <a:p>
            <a:pPr marL="1751318" lvl="1" indent="-875659">
              <a:lnSpc>
                <a:spcPts val="5678"/>
              </a:lnSpc>
              <a:buFont typeface="Arial"/>
              <a:buChar char="•"/>
            </a:pPr>
            <a:r>
              <a:rPr lang="en-US" sz="8111" spc="405">
                <a:solidFill>
                  <a:srgbClr val="00FFFF"/>
                </a:solidFill>
                <a:latin typeface="Computer Says No Bold"/>
              </a:rPr>
              <a:t>Controls</a:t>
            </a:r>
          </a:p>
          <a:p>
            <a:pPr marL="1751318" lvl="1" indent="-875659">
              <a:lnSpc>
                <a:spcPts val="5678"/>
              </a:lnSpc>
              <a:buFont typeface="Arial"/>
              <a:buChar char="•"/>
            </a:pPr>
            <a:r>
              <a:rPr lang="en-US" sz="8111" spc="405">
                <a:solidFill>
                  <a:srgbClr val="00FFFF"/>
                </a:solidFill>
                <a:latin typeface="Computer Says No Bold"/>
              </a:rPr>
              <a:t>High Risk Analysis </a:t>
            </a:r>
          </a:p>
          <a:p>
            <a:pPr marL="1751318" lvl="1" indent="-875659">
              <a:lnSpc>
                <a:spcPts val="5678"/>
              </a:lnSpc>
              <a:buFont typeface="Arial"/>
              <a:buChar char="•"/>
            </a:pPr>
            <a:r>
              <a:rPr lang="en-US" sz="8111" spc="405">
                <a:solidFill>
                  <a:srgbClr val="00FFFF"/>
                </a:solidFill>
                <a:latin typeface="Computer Says No Bold"/>
              </a:rPr>
              <a:t>High Value Analysis</a:t>
            </a:r>
          </a:p>
          <a:p>
            <a:pPr marL="1751318" lvl="1" indent="-875659">
              <a:lnSpc>
                <a:spcPts val="5678"/>
              </a:lnSpc>
              <a:buFont typeface="Arial"/>
              <a:buChar char="•"/>
            </a:pPr>
            <a:r>
              <a:rPr lang="en-US" sz="8111" spc="405">
                <a:solidFill>
                  <a:srgbClr val="00FFFF"/>
                </a:solidFill>
                <a:latin typeface="Computer Says No Bold"/>
              </a:rPr>
              <a:t>Similar Games </a:t>
            </a:r>
          </a:p>
          <a:p>
            <a:pPr marL="1751318" lvl="1" indent="-875659">
              <a:lnSpc>
                <a:spcPts val="5678"/>
              </a:lnSpc>
              <a:buFont typeface="Arial"/>
              <a:buChar char="•"/>
            </a:pPr>
            <a:r>
              <a:rPr lang="en-US" sz="8111" spc="405">
                <a:solidFill>
                  <a:srgbClr val="00FFFF"/>
                </a:solidFill>
                <a:latin typeface="Computer Says No Bold"/>
              </a:rPr>
              <a:t>Concept Art </a:t>
            </a:r>
          </a:p>
          <a:p>
            <a:pPr>
              <a:lnSpc>
                <a:spcPts val="5678"/>
              </a:lnSpc>
            </a:pPr>
            <a:endParaRPr lang="en-US" sz="8111" spc="405">
              <a:solidFill>
                <a:srgbClr val="00FFFF"/>
              </a:solidFill>
              <a:latin typeface="Computer Says No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3664" t="6364" r="3760" b="41562"/>
          <a:stretch>
            <a:fillRect/>
          </a:stretch>
        </p:blipFill>
        <p:spPr>
          <a:xfrm>
            <a:off x="0" y="0"/>
            <a:ext cx="18288000" cy="102870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78867"/>
          <a:stretch>
            <a:fillRect/>
          </a:stretch>
        </p:blipFill>
        <p:spPr>
          <a:xfrm rot="-5400000">
            <a:off x="-2601902" y="4659302"/>
            <a:ext cx="8177065" cy="91586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78867"/>
          <a:stretch>
            <a:fillRect/>
          </a:stretch>
        </p:blipFill>
        <p:spPr>
          <a:xfrm rot="5400000">
            <a:off x="12712837" y="4659302"/>
            <a:ext cx="8177065" cy="915861"/>
          </a:xfrm>
          <a:prstGeom prst="rect">
            <a:avLst/>
          </a:prstGeom>
        </p:spPr>
      </p:pic>
      <p:pic>
        <p:nvPicPr>
          <p:cNvPr id="5" name="Picture 5"/>
          <p:cNvPicPr>
            <a:picLocks noChangeAspect="1"/>
          </p:cNvPicPr>
          <p:nvPr/>
        </p:nvPicPr>
        <p:blipFill>
          <a:blip r:embed="rId6"/>
          <a:srcRect b="4136"/>
          <a:stretch>
            <a:fillRect/>
          </a:stretch>
        </p:blipFill>
        <p:spPr>
          <a:xfrm>
            <a:off x="4124215" y="4587584"/>
            <a:ext cx="9446592" cy="5139791"/>
          </a:xfrm>
          <a:prstGeom prst="rect">
            <a:avLst/>
          </a:prstGeom>
        </p:spPr>
      </p:pic>
      <p:sp>
        <p:nvSpPr>
          <p:cNvPr id="6" name="TextBox 6"/>
          <p:cNvSpPr txBox="1"/>
          <p:nvPr/>
        </p:nvSpPr>
        <p:spPr>
          <a:xfrm>
            <a:off x="4351743" y="933450"/>
            <a:ext cx="9584514" cy="870584"/>
          </a:xfrm>
          <a:prstGeom prst="rect">
            <a:avLst/>
          </a:prstGeom>
        </p:spPr>
        <p:txBody>
          <a:bodyPr lIns="0" tIns="0" rIns="0" bIns="0" rtlCol="0" anchor="t">
            <a:spAutoFit/>
          </a:bodyPr>
          <a:lstStyle/>
          <a:p>
            <a:pPr marL="0" lvl="0" indent="0" algn="ctr">
              <a:lnSpc>
                <a:spcPts val="7140"/>
              </a:lnSpc>
              <a:spcBef>
                <a:spcPct val="0"/>
              </a:spcBef>
            </a:pPr>
            <a:r>
              <a:rPr lang="en-US" sz="5100" spc="867" dirty="0">
                <a:solidFill>
                  <a:srgbClr val="FFFFFF"/>
                </a:solidFill>
                <a:latin typeface="American Typewriter" panose="02090604020004020304" pitchFamily="18" charset="77"/>
              </a:rPr>
              <a:t>MOTIVATION</a:t>
            </a:r>
            <a:r>
              <a:rPr lang="en-US" sz="5100" spc="867" dirty="0">
                <a:solidFill>
                  <a:srgbClr val="FFFFFF"/>
                </a:solidFill>
                <a:latin typeface="HK Modular Bold Italics"/>
              </a:rPr>
              <a:t> (</a:t>
            </a:r>
            <a:r>
              <a:rPr lang="en-US" sz="5100" spc="867" dirty="0" err="1">
                <a:solidFill>
                  <a:srgbClr val="FFFFFF"/>
                </a:solidFill>
                <a:latin typeface="HK Modular Bold Italics"/>
              </a:rPr>
              <a:t>動機</a:t>
            </a:r>
            <a:r>
              <a:rPr lang="en-US" sz="5100" spc="867" dirty="0">
                <a:solidFill>
                  <a:srgbClr val="FFFFFF"/>
                </a:solidFill>
                <a:latin typeface="HK Modular Bold Italics"/>
              </a:rPr>
              <a:t>)</a:t>
            </a:r>
          </a:p>
        </p:txBody>
      </p:sp>
      <p:sp>
        <p:nvSpPr>
          <p:cNvPr id="7" name="TextBox 7"/>
          <p:cNvSpPr txBox="1"/>
          <p:nvPr/>
        </p:nvSpPr>
        <p:spPr>
          <a:xfrm>
            <a:off x="2429712" y="2490565"/>
            <a:ext cx="13428576" cy="2097019"/>
          </a:xfrm>
          <a:prstGeom prst="rect">
            <a:avLst/>
          </a:prstGeom>
        </p:spPr>
        <p:txBody>
          <a:bodyPr lIns="0" tIns="0" rIns="0" bIns="0" rtlCol="0" anchor="t">
            <a:spAutoFit/>
          </a:bodyPr>
          <a:lstStyle/>
          <a:p>
            <a:pPr marL="0" lvl="0" indent="0" algn="ctr">
              <a:lnSpc>
                <a:spcPts val="5193"/>
              </a:lnSpc>
              <a:spcBef>
                <a:spcPct val="0"/>
              </a:spcBef>
            </a:pPr>
            <a:r>
              <a:rPr lang="en-US" sz="7419" spc="370">
                <a:solidFill>
                  <a:srgbClr val="00FFFF"/>
                </a:solidFill>
                <a:latin typeface="Computer Says No Bold"/>
              </a:rPr>
              <a:t>We want to make a challenging survival game, creating a high-quality game similar to Bullet Hell.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3664" t="6364" r="3760" b="41562"/>
          <a:stretch>
            <a:fillRect/>
          </a:stretch>
        </p:blipFill>
        <p:spPr>
          <a:xfrm>
            <a:off x="0" y="0"/>
            <a:ext cx="18288000" cy="102870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78867"/>
          <a:stretch>
            <a:fillRect/>
          </a:stretch>
        </p:blipFill>
        <p:spPr>
          <a:xfrm rot="-5400000">
            <a:off x="-2749574" y="4659302"/>
            <a:ext cx="8177065" cy="91586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78867"/>
          <a:stretch>
            <a:fillRect/>
          </a:stretch>
        </p:blipFill>
        <p:spPr>
          <a:xfrm rot="5400000">
            <a:off x="12909718" y="4659302"/>
            <a:ext cx="8177065" cy="915861"/>
          </a:xfrm>
          <a:prstGeom prst="rect">
            <a:avLst/>
          </a:prstGeom>
        </p:spPr>
      </p:pic>
      <p:sp>
        <p:nvSpPr>
          <p:cNvPr id="5" name="TextBox 5"/>
          <p:cNvSpPr txBox="1"/>
          <p:nvPr/>
        </p:nvSpPr>
        <p:spPr>
          <a:xfrm>
            <a:off x="3226364" y="933450"/>
            <a:ext cx="11835272" cy="1775459"/>
          </a:xfrm>
          <a:prstGeom prst="rect">
            <a:avLst/>
          </a:prstGeom>
        </p:spPr>
        <p:txBody>
          <a:bodyPr lIns="0" tIns="0" rIns="0" bIns="0" rtlCol="0" anchor="t">
            <a:spAutoFit/>
          </a:bodyPr>
          <a:lstStyle/>
          <a:p>
            <a:pPr algn="ctr">
              <a:lnSpc>
                <a:spcPts val="7140"/>
              </a:lnSpc>
            </a:pPr>
            <a:r>
              <a:rPr lang="en-US" sz="5100" spc="867" dirty="0">
                <a:solidFill>
                  <a:srgbClr val="FFFFFF"/>
                </a:solidFill>
                <a:latin typeface="American Typewriter" panose="02090604020004020304" pitchFamily="18" charset="77"/>
              </a:rPr>
              <a:t>USER STORY </a:t>
            </a:r>
            <a:r>
              <a:rPr lang="en-US" sz="5100" spc="867" dirty="0">
                <a:solidFill>
                  <a:srgbClr val="FFFFFF"/>
                </a:solidFill>
                <a:latin typeface="HK Modular Bold Italics"/>
              </a:rPr>
              <a:t>(</a:t>
            </a:r>
            <a:r>
              <a:rPr lang="en-US" sz="5100" spc="867" dirty="0" err="1">
                <a:solidFill>
                  <a:srgbClr val="FFFFFF"/>
                </a:solidFill>
                <a:latin typeface="HK Modular Bold Italics"/>
              </a:rPr>
              <a:t>使用者故事</a:t>
            </a:r>
            <a:r>
              <a:rPr lang="en-US" sz="5100" spc="867" dirty="0">
                <a:solidFill>
                  <a:srgbClr val="FFFFFF"/>
                </a:solidFill>
                <a:latin typeface="HK Modular Bold Italics"/>
              </a:rPr>
              <a:t>)</a:t>
            </a:r>
          </a:p>
          <a:p>
            <a:pPr marL="0" lvl="0" indent="0" algn="ctr">
              <a:lnSpc>
                <a:spcPts val="7140"/>
              </a:lnSpc>
              <a:spcBef>
                <a:spcPct val="0"/>
              </a:spcBef>
            </a:pPr>
            <a:endParaRPr lang="en-US" sz="5100" spc="867" dirty="0">
              <a:solidFill>
                <a:srgbClr val="FFFFFF"/>
              </a:solidFill>
              <a:latin typeface="HK Modular Bold Italics"/>
            </a:endParaRPr>
          </a:p>
        </p:txBody>
      </p:sp>
      <p:sp>
        <p:nvSpPr>
          <p:cNvPr id="6" name="TextBox 6"/>
          <p:cNvSpPr txBox="1"/>
          <p:nvPr/>
        </p:nvSpPr>
        <p:spPr>
          <a:xfrm>
            <a:off x="1796889" y="3327503"/>
            <a:ext cx="15462411" cy="6959497"/>
          </a:xfrm>
          <a:prstGeom prst="rect">
            <a:avLst/>
          </a:prstGeom>
        </p:spPr>
        <p:txBody>
          <a:bodyPr lIns="0" tIns="0" rIns="0" bIns="0" rtlCol="0" anchor="t">
            <a:spAutoFit/>
          </a:bodyPr>
          <a:lstStyle/>
          <a:p>
            <a:pPr>
              <a:lnSpc>
                <a:spcPts val="5405"/>
              </a:lnSpc>
            </a:pPr>
            <a:r>
              <a:rPr lang="en-US" sz="7722" spc="386">
                <a:solidFill>
                  <a:srgbClr val="00FFFF"/>
                </a:solidFill>
                <a:latin typeface="Computer Says No"/>
              </a:rPr>
              <a:t>Through spacecraft game,the player can</a:t>
            </a:r>
          </a:p>
          <a:p>
            <a:pPr>
              <a:lnSpc>
                <a:spcPts val="5405"/>
              </a:lnSpc>
            </a:pPr>
            <a:r>
              <a:rPr lang="en-US" sz="7722" spc="386">
                <a:solidFill>
                  <a:srgbClr val="00FFFF"/>
                </a:solidFill>
                <a:latin typeface="Computer Says No"/>
              </a:rPr>
              <a:t> </a:t>
            </a:r>
          </a:p>
          <a:p>
            <a:pPr marL="1667232" lvl="1" indent="-833616">
              <a:lnSpc>
                <a:spcPts val="5405"/>
              </a:lnSpc>
              <a:buFont typeface="Arial"/>
              <a:buChar char="•"/>
            </a:pPr>
            <a:r>
              <a:rPr lang="en-US" sz="7722" spc="386">
                <a:solidFill>
                  <a:srgbClr val="00FFFF"/>
                </a:solidFill>
                <a:latin typeface="Computer Says No"/>
              </a:rPr>
              <a:t>use other aircraft with different weaponsunlocked as they progress through the game</a:t>
            </a:r>
          </a:p>
          <a:p>
            <a:pPr>
              <a:lnSpc>
                <a:spcPts val="5405"/>
              </a:lnSpc>
            </a:pPr>
            <a:endParaRPr lang="en-US" sz="7722" spc="386">
              <a:solidFill>
                <a:srgbClr val="00FFFF"/>
              </a:solidFill>
              <a:latin typeface="Computer Says No"/>
            </a:endParaRPr>
          </a:p>
          <a:p>
            <a:pPr marL="1667232" lvl="1" indent="-833616">
              <a:lnSpc>
                <a:spcPts val="5405"/>
              </a:lnSpc>
              <a:buFont typeface="Arial"/>
              <a:buChar char="•"/>
            </a:pPr>
            <a:r>
              <a:rPr lang="en-US" sz="7722" spc="386">
                <a:solidFill>
                  <a:srgbClr val="00FFFF"/>
                </a:solidFill>
                <a:latin typeface="Computer Says No"/>
              </a:rPr>
              <a:t>earns score from doing actions such as defeat enemy and collecting power-ups</a:t>
            </a:r>
          </a:p>
          <a:p>
            <a:pPr>
              <a:lnSpc>
                <a:spcPts val="5405"/>
              </a:lnSpc>
            </a:pPr>
            <a:endParaRPr lang="en-US" sz="7722" spc="386">
              <a:solidFill>
                <a:srgbClr val="00FFFF"/>
              </a:solidFill>
              <a:latin typeface="Computer Says No"/>
            </a:endParaRPr>
          </a:p>
          <a:p>
            <a:pPr marL="0" lvl="0" indent="0">
              <a:lnSpc>
                <a:spcPts val="5405"/>
              </a:lnSpc>
              <a:spcBef>
                <a:spcPct val="0"/>
              </a:spcBef>
            </a:pPr>
            <a:r>
              <a:rPr lang="en-US" sz="7722" spc="386">
                <a:solidFill>
                  <a:srgbClr val="00FFFF"/>
                </a:solidFill>
                <a:latin typeface="Computer Says No"/>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sp>
        <p:nvSpPr>
          <p:cNvPr id="3" name="AutoShape 3"/>
          <p:cNvSpPr/>
          <p:nvPr/>
        </p:nvSpPr>
        <p:spPr>
          <a:xfrm>
            <a:off x="6621407" y="9095475"/>
            <a:ext cx="10637893" cy="0"/>
          </a:xfrm>
          <a:prstGeom prst="line">
            <a:avLst/>
          </a:prstGeom>
          <a:ln w="28575" cap="flat">
            <a:solidFill>
              <a:srgbClr val="00FFFF"/>
            </a:solidFill>
            <a:prstDash val="solid"/>
            <a:headEnd type="none" w="sm" len="sm"/>
            <a:tailEnd type="oval" w="lg" len="lg"/>
          </a:ln>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548785" y="4070733"/>
            <a:ext cx="5395867" cy="3541651"/>
          </a:xfrm>
          <a:prstGeom prst="rect">
            <a:avLst/>
          </a:prstGeom>
        </p:spPr>
      </p:pic>
      <p:sp>
        <p:nvSpPr>
          <p:cNvPr id="5" name="TextBox 5"/>
          <p:cNvSpPr txBox="1"/>
          <p:nvPr/>
        </p:nvSpPr>
        <p:spPr>
          <a:xfrm>
            <a:off x="809063" y="1087656"/>
            <a:ext cx="9888160" cy="1882139"/>
          </a:xfrm>
          <a:prstGeom prst="rect">
            <a:avLst/>
          </a:prstGeom>
        </p:spPr>
        <p:txBody>
          <a:bodyPr lIns="0" tIns="0" rIns="0" bIns="0" rtlCol="0" anchor="t">
            <a:spAutoFit/>
          </a:bodyPr>
          <a:lstStyle/>
          <a:p>
            <a:pPr>
              <a:lnSpc>
                <a:spcPts val="7560"/>
              </a:lnSpc>
            </a:pPr>
            <a:r>
              <a:rPr lang="en-US" sz="6000" spc="810" dirty="0">
                <a:solidFill>
                  <a:srgbClr val="FFFFFF"/>
                </a:solidFill>
                <a:latin typeface="American Typewriter" panose="02090604020004020304" pitchFamily="18" charset="77"/>
              </a:rPr>
              <a:t>CONTROLS</a:t>
            </a:r>
            <a:r>
              <a:rPr lang="en-US" sz="5400" spc="810" dirty="0">
                <a:solidFill>
                  <a:srgbClr val="FFFFFF"/>
                </a:solidFill>
                <a:latin typeface="HK Modular Bold Italics"/>
              </a:rPr>
              <a:t> (</a:t>
            </a:r>
            <a:r>
              <a:rPr lang="en-US" sz="5400" spc="810" dirty="0" err="1">
                <a:solidFill>
                  <a:srgbClr val="FFFFFF"/>
                </a:solidFill>
                <a:latin typeface="HK Modular Bold Italics"/>
              </a:rPr>
              <a:t>操作方式</a:t>
            </a:r>
            <a:r>
              <a:rPr lang="en-US" sz="5400" spc="810" dirty="0">
                <a:solidFill>
                  <a:srgbClr val="FFFFFF"/>
                </a:solidFill>
                <a:latin typeface="HK Modular Bold Italics"/>
              </a:rPr>
              <a:t>)</a:t>
            </a:r>
          </a:p>
          <a:p>
            <a:pPr marL="0" lvl="0" indent="0">
              <a:lnSpc>
                <a:spcPts val="7560"/>
              </a:lnSpc>
              <a:spcBef>
                <a:spcPct val="0"/>
              </a:spcBef>
            </a:pPr>
            <a:endParaRPr lang="en-US" sz="5400" spc="810" dirty="0">
              <a:solidFill>
                <a:srgbClr val="FFFFFF"/>
              </a:solidFill>
              <a:latin typeface="HK Modular Bold Italics"/>
            </a:endParaRPr>
          </a:p>
        </p:txBody>
      </p:sp>
      <p:sp>
        <p:nvSpPr>
          <p:cNvPr id="6" name="TextBox 6"/>
          <p:cNvSpPr txBox="1"/>
          <p:nvPr/>
        </p:nvSpPr>
        <p:spPr>
          <a:xfrm>
            <a:off x="-119408" y="3373521"/>
            <a:ext cx="12059762" cy="3282783"/>
          </a:xfrm>
          <a:prstGeom prst="rect">
            <a:avLst/>
          </a:prstGeom>
        </p:spPr>
        <p:txBody>
          <a:bodyPr lIns="0" tIns="0" rIns="0" bIns="0" rtlCol="0" anchor="t">
            <a:spAutoFit/>
          </a:bodyPr>
          <a:lstStyle/>
          <a:p>
            <a:pPr marL="1905013" lvl="1" indent="-952506">
              <a:lnSpc>
                <a:spcPts val="13235"/>
              </a:lnSpc>
              <a:buFont typeface="Arial"/>
              <a:buChar char="•"/>
            </a:pPr>
            <a:r>
              <a:rPr lang="en-US" sz="8823" spc="441">
                <a:solidFill>
                  <a:srgbClr val="FFFFFF"/>
                </a:solidFill>
                <a:latin typeface="Computer Says No Bold"/>
              </a:rPr>
              <a:t>Mouse(Menu, Power Up)</a:t>
            </a:r>
          </a:p>
          <a:p>
            <a:pPr marL="1905013" lvl="1" indent="-952506">
              <a:lnSpc>
                <a:spcPts val="13235"/>
              </a:lnSpc>
              <a:buFont typeface="Arial"/>
              <a:buChar char="•"/>
            </a:pPr>
            <a:r>
              <a:rPr lang="en-US" sz="8823" spc="441">
                <a:solidFill>
                  <a:srgbClr val="FFFFFF"/>
                </a:solidFill>
                <a:latin typeface="Computer Says No Bold"/>
              </a:rPr>
              <a:t>Keyboards (WASD, esc)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0889779" y="4156032"/>
            <a:ext cx="5848992" cy="3260813"/>
          </a:xfrm>
          <a:prstGeom prst="rect">
            <a:avLst/>
          </a:prstGeom>
        </p:spPr>
      </p:pic>
      <p:sp>
        <p:nvSpPr>
          <p:cNvPr id="4" name="TextBox 4"/>
          <p:cNvSpPr txBox="1"/>
          <p:nvPr/>
        </p:nvSpPr>
        <p:spPr>
          <a:xfrm>
            <a:off x="1028700" y="962930"/>
            <a:ext cx="14495795" cy="2889250"/>
          </a:xfrm>
          <a:prstGeom prst="rect">
            <a:avLst/>
          </a:prstGeom>
        </p:spPr>
        <p:txBody>
          <a:bodyPr lIns="0" tIns="0" rIns="0" bIns="0" rtlCol="0" anchor="t">
            <a:spAutoFit/>
          </a:bodyPr>
          <a:lstStyle/>
          <a:p>
            <a:pPr>
              <a:lnSpc>
                <a:spcPts val="7699"/>
              </a:lnSpc>
            </a:pPr>
            <a:r>
              <a:rPr lang="en-US" sz="5400" spc="824" dirty="0">
                <a:solidFill>
                  <a:srgbClr val="FFFFFF"/>
                </a:solidFill>
                <a:latin typeface="American Typewriter" panose="02090604020004020304" pitchFamily="18" charset="77"/>
              </a:rPr>
              <a:t>HIGH RISK ANALYSIS </a:t>
            </a:r>
          </a:p>
          <a:p>
            <a:pPr>
              <a:lnSpc>
                <a:spcPts val="7699"/>
              </a:lnSpc>
            </a:pPr>
            <a:r>
              <a:rPr lang="en-US" sz="5499" spc="824" dirty="0">
                <a:solidFill>
                  <a:srgbClr val="FFFFFF"/>
                </a:solidFill>
                <a:latin typeface="HK Modular Bold Italics"/>
              </a:rPr>
              <a:t>(</a:t>
            </a:r>
            <a:r>
              <a:rPr lang="en-US" sz="5499" spc="824" dirty="0" err="1">
                <a:solidFill>
                  <a:srgbClr val="FFFFFF"/>
                </a:solidFill>
                <a:latin typeface="HK Modular Bold Italics"/>
              </a:rPr>
              <a:t>高風險分析</a:t>
            </a:r>
            <a:r>
              <a:rPr lang="en-US" sz="5499" spc="824" dirty="0">
                <a:solidFill>
                  <a:srgbClr val="FFFFFF"/>
                </a:solidFill>
                <a:latin typeface="HK Modular Bold Italics"/>
              </a:rPr>
              <a:t>)</a:t>
            </a:r>
          </a:p>
          <a:p>
            <a:pPr marL="0" lvl="0" indent="0">
              <a:lnSpc>
                <a:spcPts val="7699"/>
              </a:lnSpc>
              <a:spcBef>
                <a:spcPct val="0"/>
              </a:spcBef>
            </a:pPr>
            <a:endParaRPr lang="en-US" sz="5499" spc="824" dirty="0">
              <a:solidFill>
                <a:srgbClr val="FFFFFF"/>
              </a:solidFill>
              <a:latin typeface="HK Modular Bold Italics"/>
            </a:endParaRPr>
          </a:p>
        </p:txBody>
      </p:sp>
      <p:sp>
        <p:nvSpPr>
          <p:cNvPr id="5" name="TextBox 5"/>
          <p:cNvSpPr txBox="1"/>
          <p:nvPr/>
        </p:nvSpPr>
        <p:spPr>
          <a:xfrm>
            <a:off x="331254" y="3133189"/>
            <a:ext cx="11854571" cy="6958962"/>
          </a:xfrm>
          <a:prstGeom prst="rect">
            <a:avLst/>
          </a:prstGeom>
        </p:spPr>
        <p:txBody>
          <a:bodyPr lIns="0" tIns="0" rIns="0" bIns="0" rtlCol="0" anchor="t">
            <a:spAutoFit/>
          </a:bodyPr>
          <a:lstStyle/>
          <a:p>
            <a:pPr marL="1479929" lvl="1" indent="-739965">
              <a:lnSpc>
                <a:spcPts val="11173"/>
              </a:lnSpc>
              <a:buFont typeface="Arial"/>
              <a:buChar char="•"/>
            </a:pPr>
            <a:r>
              <a:rPr lang="en-US" sz="6854" spc="342">
                <a:solidFill>
                  <a:srgbClr val="FFFFFF"/>
                </a:solidFill>
                <a:latin typeface="Computer Says No"/>
              </a:rPr>
              <a:t>Player HP and Mana</a:t>
            </a:r>
          </a:p>
          <a:p>
            <a:pPr marL="1479929" lvl="1" indent="-739965">
              <a:lnSpc>
                <a:spcPts val="11173"/>
              </a:lnSpc>
              <a:buFont typeface="Arial"/>
              <a:buChar char="•"/>
            </a:pPr>
            <a:r>
              <a:rPr lang="en-US" sz="6854" spc="342">
                <a:solidFill>
                  <a:srgbClr val="FFFFFF"/>
                </a:solidFill>
                <a:latin typeface="Computer Says No"/>
              </a:rPr>
              <a:t>Player Movement and Controls</a:t>
            </a:r>
          </a:p>
          <a:p>
            <a:pPr marL="1479929" lvl="1" indent="-739965">
              <a:lnSpc>
                <a:spcPts val="11173"/>
              </a:lnSpc>
              <a:buFont typeface="Arial"/>
              <a:buChar char="•"/>
            </a:pPr>
            <a:r>
              <a:rPr lang="en-US" sz="6854" spc="342">
                <a:solidFill>
                  <a:srgbClr val="FFFFFF"/>
                </a:solidFill>
                <a:latin typeface="Computer Says No"/>
              </a:rPr>
              <a:t>Bullet/ Shooting Patterns</a:t>
            </a:r>
          </a:p>
          <a:p>
            <a:pPr marL="1479929" lvl="1" indent="-739965">
              <a:lnSpc>
                <a:spcPts val="11173"/>
              </a:lnSpc>
              <a:buFont typeface="Arial"/>
              <a:buChar char="•"/>
            </a:pPr>
            <a:r>
              <a:rPr lang="en-US" sz="6854" spc="342">
                <a:solidFill>
                  <a:srgbClr val="FFFFFF"/>
                </a:solidFill>
                <a:latin typeface="Computer Says No"/>
              </a:rPr>
              <a:t>Enemy behaviors </a:t>
            </a:r>
          </a:p>
          <a:p>
            <a:pPr>
              <a:lnSpc>
                <a:spcPts val="11173"/>
              </a:lnSpc>
            </a:pPr>
            <a:endParaRPr lang="en-US" sz="6854" spc="342">
              <a:solidFill>
                <a:srgbClr val="FFFFFF"/>
              </a:solidFill>
              <a:latin typeface="Computer Says N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508517" y="-1921678"/>
            <a:ext cx="22796517" cy="11797198"/>
          </a:xfrm>
          <a:prstGeom prst="rect">
            <a:avLst/>
          </a:prstGeom>
        </p:spPr>
      </p:pic>
      <p:sp>
        <p:nvSpPr>
          <p:cNvPr id="4" name="TextBox 4"/>
          <p:cNvSpPr txBox="1"/>
          <p:nvPr/>
        </p:nvSpPr>
        <p:spPr>
          <a:xfrm>
            <a:off x="586230" y="789623"/>
            <a:ext cx="16318246" cy="1668780"/>
          </a:xfrm>
          <a:prstGeom prst="rect">
            <a:avLst/>
          </a:prstGeom>
        </p:spPr>
        <p:txBody>
          <a:bodyPr lIns="0" tIns="0" rIns="0" bIns="0" rtlCol="0" anchor="t">
            <a:spAutoFit/>
          </a:bodyPr>
          <a:lstStyle/>
          <a:p>
            <a:pPr algn="r">
              <a:lnSpc>
                <a:spcPts val="6719"/>
              </a:lnSpc>
            </a:pPr>
            <a:r>
              <a:rPr lang="en-US" sz="5400" spc="720" dirty="0">
                <a:solidFill>
                  <a:srgbClr val="FFFFFF"/>
                </a:solidFill>
                <a:latin typeface="American Typewriter" panose="02090604020004020304" pitchFamily="18" charset="77"/>
              </a:rPr>
              <a:t>HIGH VALUE ANALYSIS</a:t>
            </a:r>
            <a:r>
              <a:rPr lang="en-US" sz="4800" spc="720" dirty="0">
                <a:solidFill>
                  <a:srgbClr val="FFFFFF"/>
                </a:solidFill>
                <a:latin typeface="HK Modular Bold Italics"/>
              </a:rPr>
              <a:t>(</a:t>
            </a:r>
            <a:r>
              <a:rPr lang="en-US" sz="4800" spc="720" dirty="0" err="1">
                <a:solidFill>
                  <a:srgbClr val="FFFFFF"/>
                </a:solidFill>
                <a:latin typeface="HK Modular Bold Italics"/>
              </a:rPr>
              <a:t>高價值分析</a:t>
            </a:r>
            <a:r>
              <a:rPr lang="en-US" sz="4800" spc="720" dirty="0">
                <a:solidFill>
                  <a:srgbClr val="FFFFFF"/>
                </a:solidFill>
                <a:latin typeface="HK Modular Bold Italics"/>
              </a:rPr>
              <a:t>)</a:t>
            </a:r>
          </a:p>
          <a:p>
            <a:pPr marL="0" lvl="0" indent="0" algn="r">
              <a:lnSpc>
                <a:spcPts val="6719"/>
              </a:lnSpc>
              <a:spcBef>
                <a:spcPct val="0"/>
              </a:spcBef>
            </a:pPr>
            <a:endParaRPr lang="en-US" sz="4800" spc="720" dirty="0">
              <a:solidFill>
                <a:srgbClr val="FFFFFF"/>
              </a:solidFill>
              <a:latin typeface="HK Modular Bold Italics"/>
            </a:endParaRPr>
          </a:p>
        </p:txBody>
      </p:sp>
      <p:grpSp>
        <p:nvGrpSpPr>
          <p:cNvPr id="5" name="Group 5"/>
          <p:cNvGrpSpPr/>
          <p:nvPr/>
        </p:nvGrpSpPr>
        <p:grpSpPr>
          <a:xfrm>
            <a:off x="11246626" y="2458403"/>
            <a:ext cx="5657850" cy="565785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FFFF"/>
            </a:solidFill>
          </p:spPr>
        </p:sp>
      </p:grpSp>
      <p:sp>
        <p:nvSpPr>
          <p:cNvPr id="7" name="TextBox 7"/>
          <p:cNvSpPr txBox="1"/>
          <p:nvPr/>
        </p:nvSpPr>
        <p:spPr>
          <a:xfrm>
            <a:off x="398165" y="2543858"/>
            <a:ext cx="10848461" cy="5258339"/>
          </a:xfrm>
          <a:prstGeom prst="rect">
            <a:avLst/>
          </a:prstGeom>
        </p:spPr>
        <p:txBody>
          <a:bodyPr lIns="0" tIns="0" rIns="0" bIns="0" rtlCol="0" anchor="t">
            <a:spAutoFit/>
          </a:bodyPr>
          <a:lstStyle/>
          <a:p>
            <a:pPr marL="1482634" lvl="1" indent="-741317" algn="just">
              <a:lnSpc>
                <a:spcPts val="10575"/>
              </a:lnSpc>
              <a:buFont typeface="Arial"/>
              <a:buChar char="•"/>
            </a:pPr>
            <a:r>
              <a:rPr lang="en-US" sz="6867" spc="343">
                <a:solidFill>
                  <a:srgbClr val="FFFFFF"/>
                </a:solidFill>
                <a:latin typeface="Computer Says No"/>
              </a:rPr>
              <a:t>Aircraft Models and Status</a:t>
            </a:r>
          </a:p>
          <a:p>
            <a:pPr marL="1482634" lvl="1" indent="-741317" algn="just">
              <a:lnSpc>
                <a:spcPts val="10575"/>
              </a:lnSpc>
              <a:buFont typeface="Arial"/>
              <a:buChar char="•"/>
            </a:pPr>
            <a:r>
              <a:rPr lang="en-US" sz="6867" spc="343">
                <a:solidFill>
                  <a:srgbClr val="FFFFFF"/>
                </a:solidFill>
                <a:latin typeface="Computer Says No"/>
              </a:rPr>
              <a:t>Unique Enemies (Bosses)</a:t>
            </a:r>
          </a:p>
          <a:p>
            <a:pPr marL="1482634" lvl="1" indent="-741317" algn="just">
              <a:lnSpc>
                <a:spcPts val="10575"/>
              </a:lnSpc>
              <a:buFont typeface="Arial"/>
              <a:buChar char="•"/>
            </a:pPr>
            <a:r>
              <a:rPr lang="en-US" sz="6867" spc="343">
                <a:solidFill>
                  <a:srgbClr val="FFFFFF"/>
                </a:solidFill>
                <a:latin typeface="Computer Says No"/>
              </a:rPr>
              <a:t>Power Up Effect</a:t>
            </a:r>
          </a:p>
          <a:p>
            <a:pPr marL="1482634" lvl="1" indent="-741317" algn="just">
              <a:lnSpc>
                <a:spcPts val="10575"/>
              </a:lnSpc>
              <a:buFont typeface="Arial"/>
              <a:buChar char="•"/>
            </a:pPr>
            <a:r>
              <a:rPr lang="en-US" sz="6867" spc="343">
                <a:solidFill>
                  <a:srgbClr val="FFFFFF"/>
                </a:solidFill>
                <a:latin typeface="Computer Says No"/>
              </a:rPr>
              <a:t>Dynamic Soundtrack</a:t>
            </a:r>
          </a:p>
        </p:txBody>
      </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294196" y="3660274"/>
            <a:ext cx="3562709" cy="35627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78867"/>
          <a:stretch>
            <a:fillRect/>
          </a:stretch>
        </p:blipFill>
        <p:spPr>
          <a:xfrm rot="-5400000">
            <a:off x="-3432822" y="4711837"/>
            <a:ext cx="8177065" cy="915861"/>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78867"/>
          <a:stretch>
            <a:fillRect/>
          </a:stretch>
        </p:blipFill>
        <p:spPr>
          <a:xfrm rot="5400000">
            <a:off x="13628698" y="4659302"/>
            <a:ext cx="8177065" cy="915861"/>
          </a:xfrm>
          <a:prstGeom prst="rect">
            <a:avLst/>
          </a:prstGeom>
        </p:spPr>
      </p:pic>
      <p:pic>
        <p:nvPicPr>
          <p:cNvPr id="5" name="Picture 5"/>
          <p:cNvPicPr>
            <a:picLocks noChangeAspect="1"/>
          </p:cNvPicPr>
          <p:nvPr/>
        </p:nvPicPr>
        <p:blipFill>
          <a:blip r:embed="rId5"/>
          <a:srcRect l="1462" r="1462" b="7295"/>
          <a:stretch>
            <a:fillRect/>
          </a:stretch>
        </p:blipFill>
        <p:spPr>
          <a:xfrm>
            <a:off x="8066492" y="3337809"/>
            <a:ext cx="7395813" cy="4415279"/>
          </a:xfrm>
          <a:prstGeom prst="rect">
            <a:avLst/>
          </a:prstGeom>
        </p:spPr>
      </p:pic>
      <p:pic>
        <p:nvPicPr>
          <p:cNvPr id="6" name="Picture 6"/>
          <p:cNvPicPr>
            <a:picLocks noChangeAspect="1"/>
          </p:cNvPicPr>
          <p:nvPr/>
        </p:nvPicPr>
        <p:blipFill>
          <a:blip r:embed="rId6"/>
          <a:srcRect/>
          <a:stretch>
            <a:fillRect/>
          </a:stretch>
        </p:blipFill>
        <p:spPr>
          <a:xfrm>
            <a:off x="3334077" y="2928326"/>
            <a:ext cx="2935420" cy="5234244"/>
          </a:xfrm>
          <a:prstGeom prst="rect">
            <a:avLst/>
          </a:prstGeom>
        </p:spPr>
      </p:pic>
      <p:sp>
        <p:nvSpPr>
          <p:cNvPr id="7" name="TextBox 7"/>
          <p:cNvSpPr txBox="1"/>
          <p:nvPr/>
        </p:nvSpPr>
        <p:spPr>
          <a:xfrm>
            <a:off x="2910963" y="914400"/>
            <a:ext cx="12466074" cy="2780030"/>
          </a:xfrm>
          <a:prstGeom prst="rect">
            <a:avLst/>
          </a:prstGeom>
        </p:spPr>
        <p:txBody>
          <a:bodyPr lIns="0" tIns="0" rIns="0" bIns="0" rtlCol="0" anchor="t">
            <a:spAutoFit/>
          </a:bodyPr>
          <a:lstStyle/>
          <a:p>
            <a:pPr algn="ctr">
              <a:lnSpc>
                <a:spcPts val="7419"/>
              </a:lnSpc>
            </a:pPr>
            <a:r>
              <a:rPr lang="en-US" sz="5299" spc="794" dirty="0">
                <a:solidFill>
                  <a:srgbClr val="FFFFFF"/>
                </a:solidFill>
                <a:latin typeface="American Typewriter" panose="02090604020004020304" pitchFamily="18" charset="77"/>
              </a:rPr>
              <a:t>SIMILAR GAMES </a:t>
            </a:r>
          </a:p>
          <a:p>
            <a:pPr algn="ctr">
              <a:lnSpc>
                <a:spcPts val="7419"/>
              </a:lnSpc>
            </a:pPr>
            <a:r>
              <a:rPr lang="en-US" sz="5299" spc="794" dirty="0">
                <a:solidFill>
                  <a:srgbClr val="FFFFFF"/>
                </a:solidFill>
                <a:latin typeface="HK Modular Bold Italics"/>
              </a:rPr>
              <a:t>(</a:t>
            </a:r>
            <a:r>
              <a:rPr lang="en-US" sz="5299" spc="794" dirty="0" err="1">
                <a:solidFill>
                  <a:srgbClr val="FFFFFF"/>
                </a:solidFill>
                <a:latin typeface="HK Modular Bold Italics"/>
              </a:rPr>
              <a:t>市面上類似概念的遊戲</a:t>
            </a:r>
            <a:r>
              <a:rPr lang="en-US" sz="5299" spc="794" dirty="0">
                <a:solidFill>
                  <a:srgbClr val="FFFFFF"/>
                </a:solidFill>
                <a:latin typeface="HK Modular Bold Italics"/>
              </a:rPr>
              <a:t>)</a:t>
            </a:r>
          </a:p>
          <a:p>
            <a:pPr marL="0" lvl="0" indent="0" algn="ctr">
              <a:lnSpc>
                <a:spcPts val="7419"/>
              </a:lnSpc>
              <a:spcBef>
                <a:spcPct val="0"/>
              </a:spcBef>
            </a:pPr>
            <a:endParaRPr lang="en-US" sz="5299" spc="794" dirty="0">
              <a:solidFill>
                <a:srgbClr val="FFFFFF"/>
              </a:solidFill>
              <a:latin typeface="HK Modular Bold Italics"/>
            </a:endParaRPr>
          </a:p>
        </p:txBody>
      </p:sp>
      <p:sp>
        <p:nvSpPr>
          <p:cNvPr id="8" name="TextBox 8"/>
          <p:cNvSpPr txBox="1"/>
          <p:nvPr/>
        </p:nvSpPr>
        <p:spPr>
          <a:xfrm>
            <a:off x="-104003" y="8229245"/>
            <a:ext cx="10142921" cy="539750"/>
          </a:xfrm>
          <a:prstGeom prst="rect">
            <a:avLst/>
          </a:prstGeom>
        </p:spPr>
        <p:txBody>
          <a:bodyPr lIns="0" tIns="0" rIns="0" bIns="0" rtlCol="0" anchor="t">
            <a:spAutoFit/>
          </a:bodyPr>
          <a:lstStyle/>
          <a:p>
            <a:pPr marL="0" lvl="0" indent="0" algn="ctr">
              <a:lnSpc>
                <a:spcPts val="3999"/>
              </a:lnSpc>
              <a:spcBef>
                <a:spcPct val="0"/>
              </a:spcBef>
            </a:pPr>
            <a:r>
              <a:rPr lang="en-US" sz="3999" spc="199">
                <a:solidFill>
                  <a:srgbClr val="FFFFFF"/>
                </a:solidFill>
                <a:latin typeface="Computer Says No Bold"/>
              </a:rPr>
              <a:t>Space Shooter</a:t>
            </a:r>
          </a:p>
        </p:txBody>
      </p:sp>
      <p:sp>
        <p:nvSpPr>
          <p:cNvPr id="9" name="TextBox 9"/>
          <p:cNvSpPr txBox="1"/>
          <p:nvPr/>
        </p:nvSpPr>
        <p:spPr>
          <a:xfrm>
            <a:off x="6692938" y="8229245"/>
            <a:ext cx="10142921" cy="539750"/>
          </a:xfrm>
          <a:prstGeom prst="rect">
            <a:avLst/>
          </a:prstGeom>
        </p:spPr>
        <p:txBody>
          <a:bodyPr lIns="0" tIns="0" rIns="0" bIns="0" rtlCol="0" anchor="t">
            <a:spAutoFit/>
          </a:bodyPr>
          <a:lstStyle/>
          <a:p>
            <a:pPr marL="0" lvl="0" indent="0" algn="ctr">
              <a:lnSpc>
                <a:spcPts val="3999"/>
              </a:lnSpc>
              <a:spcBef>
                <a:spcPct val="0"/>
              </a:spcBef>
            </a:pPr>
            <a:r>
              <a:rPr lang="en-US" sz="3999" spc="199">
                <a:solidFill>
                  <a:srgbClr val="FFFFFF"/>
                </a:solidFill>
                <a:latin typeface="Computer Says No Bold"/>
                <a:hlinkClick r:id="rId7" tooltip="https://www.engadget.com/vampire-survivors-is-getting-an-animated-television-series-165532824.html"/>
              </a:rPr>
              <a:t>Vampire Survivors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64" t="6364" r="3760" b="4156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9076" b="1351"/>
          <a:stretch>
            <a:fillRect/>
          </a:stretch>
        </p:blipFill>
        <p:spPr>
          <a:xfrm>
            <a:off x="0" y="8356417"/>
            <a:ext cx="18288000" cy="1930583"/>
          </a:xfrm>
          <a:prstGeom prst="rect">
            <a:avLst/>
          </a:prstGeom>
        </p:spPr>
      </p:pic>
      <p:pic>
        <p:nvPicPr>
          <p:cNvPr id="4" name="Picture 4"/>
          <p:cNvPicPr>
            <a:picLocks noChangeAspect="1"/>
          </p:cNvPicPr>
          <p:nvPr/>
        </p:nvPicPr>
        <p:blipFill>
          <a:blip r:embed="rId5"/>
          <a:srcRect l="10769" r="10769"/>
          <a:stretch>
            <a:fillRect/>
          </a:stretch>
        </p:blipFill>
        <p:spPr>
          <a:xfrm>
            <a:off x="10779987" y="2380012"/>
            <a:ext cx="4480526" cy="6526370"/>
          </a:xfrm>
          <a:prstGeom prst="rect">
            <a:avLst/>
          </a:prstGeom>
        </p:spPr>
      </p:pic>
      <p:pic>
        <p:nvPicPr>
          <p:cNvPr id="5" name="Picture 5"/>
          <p:cNvPicPr>
            <a:picLocks noChangeAspect="1"/>
          </p:cNvPicPr>
          <p:nvPr/>
        </p:nvPicPr>
        <p:blipFill>
          <a:blip r:embed="rId6"/>
          <a:srcRect/>
          <a:stretch>
            <a:fillRect/>
          </a:stretch>
        </p:blipFill>
        <p:spPr>
          <a:xfrm>
            <a:off x="1447800" y="2885387"/>
            <a:ext cx="8474064" cy="5239688"/>
          </a:xfrm>
          <a:prstGeom prst="rect">
            <a:avLst/>
          </a:prstGeom>
        </p:spPr>
      </p:pic>
      <p:sp>
        <p:nvSpPr>
          <p:cNvPr id="6" name="TextBox 6"/>
          <p:cNvSpPr txBox="1"/>
          <p:nvPr/>
        </p:nvSpPr>
        <p:spPr>
          <a:xfrm>
            <a:off x="2335638" y="933450"/>
            <a:ext cx="13616724" cy="1668780"/>
          </a:xfrm>
          <a:prstGeom prst="rect">
            <a:avLst/>
          </a:prstGeom>
        </p:spPr>
        <p:txBody>
          <a:bodyPr lIns="0" tIns="0" rIns="0" bIns="0" rtlCol="0" anchor="t">
            <a:spAutoFit/>
          </a:bodyPr>
          <a:lstStyle/>
          <a:p>
            <a:pPr algn="ctr">
              <a:lnSpc>
                <a:spcPts val="6719"/>
              </a:lnSpc>
            </a:pPr>
            <a:r>
              <a:rPr lang="en-US" sz="4800" spc="720" dirty="0">
                <a:solidFill>
                  <a:srgbClr val="FFFFFF"/>
                </a:solidFill>
                <a:latin typeface="American Typewriter" panose="02090604020004020304" pitchFamily="18" charset="77"/>
              </a:rPr>
              <a:t>CONCEPT ART </a:t>
            </a:r>
            <a:r>
              <a:rPr lang="en-US" sz="4800" spc="720" dirty="0">
                <a:solidFill>
                  <a:srgbClr val="FFFFFF"/>
                </a:solidFill>
                <a:latin typeface="HK Modular Bold Italics"/>
              </a:rPr>
              <a:t>(</a:t>
            </a:r>
            <a:r>
              <a:rPr lang="en-US" sz="4800" spc="720" dirty="0" err="1">
                <a:solidFill>
                  <a:srgbClr val="FFFFFF"/>
                </a:solidFill>
                <a:latin typeface="HK Modular Bold Italics"/>
              </a:rPr>
              <a:t>模擬</a:t>
            </a:r>
            <a:r>
              <a:rPr lang="en-US" sz="4800" spc="720" dirty="0">
                <a:solidFill>
                  <a:srgbClr val="FFFFFF"/>
                </a:solidFill>
                <a:latin typeface="HK Modular Bold Italics"/>
              </a:rPr>
              <a:t>/</a:t>
            </a:r>
            <a:r>
              <a:rPr lang="en-US" sz="4800" spc="720" dirty="0" err="1">
                <a:solidFill>
                  <a:srgbClr val="FFFFFF"/>
                </a:solidFill>
                <a:latin typeface="HK Modular Bold Italics"/>
              </a:rPr>
              <a:t>假想畫面</a:t>
            </a:r>
            <a:r>
              <a:rPr lang="en-US" sz="4800" spc="720" dirty="0">
                <a:solidFill>
                  <a:srgbClr val="FFFFFF"/>
                </a:solidFill>
                <a:latin typeface="HK Modular Bold Italics"/>
              </a:rPr>
              <a:t>)</a:t>
            </a:r>
          </a:p>
          <a:p>
            <a:pPr marL="0" lvl="0" indent="0" algn="ctr">
              <a:lnSpc>
                <a:spcPts val="6719"/>
              </a:lnSpc>
              <a:spcBef>
                <a:spcPct val="0"/>
              </a:spcBef>
            </a:pPr>
            <a:endParaRPr lang="en-US" sz="4800" spc="720" dirty="0">
              <a:solidFill>
                <a:srgbClr val="FFFFFF"/>
              </a:solidFill>
              <a:latin typeface="HK Modular Bold Itali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511</Words>
  <Application>Microsoft Macintosh PowerPoint</Application>
  <PresentationFormat>Custom</PresentationFormat>
  <Paragraphs>60</Paragraphs>
  <Slides>10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Computer Says No</vt:lpstr>
      <vt:lpstr>American Typewriter</vt:lpstr>
      <vt:lpstr>Computer Says No Bold</vt:lpstr>
      <vt:lpstr>Calibri</vt:lpstr>
      <vt:lpstr>HK Modular</vt:lpstr>
      <vt:lpstr>HK Modular Bold Italics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 final</dc:title>
  <cp:lastModifiedBy>Vicky</cp:lastModifiedBy>
  <cp:revision>2</cp:revision>
  <dcterms:created xsi:type="dcterms:W3CDTF">2006-08-16T00:00:00Z</dcterms:created>
  <dcterms:modified xsi:type="dcterms:W3CDTF">2023-05-01T15:52:47Z</dcterms:modified>
  <dc:identifier>DAFhraIm2VA</dc:identifier>
</cp:coreProperties>
</file>